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476" r:id="rId2"/>
    <p:sldId id="477" r:id="rId3"/>
    <p:sldId id="480" r:id="rId4"/>
    <p:sldId id="481" r:id="rId5"/>
    <p:sldId id="482" r:id="rId6"/>
    <p:sldId id="483" r:id="rId7"/>
    <p:sldId id="486" r:id="rId8"/>
    <p:sldId id="485" r:id="rId9"/>
    <p:sldId id="490" r:id="rId10"/>
    <p:sldId id="484" r:id="rId11"/>
    <p:sldId id="491" r:id="rId12"/>
    <p:sldId id="489" r:id="rId13"/>
    <p:sldId id="479" r:id="rId14"/>
  </p:sldIdLst>
  <p:sldSz cx="12190413" cy="6859588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0">
          <p15:clr>
            <a:srgbClr val="A4A3A4"/>
          </p15:clr>
        </p15:guide>
        <p15:guide id="2" pos="2882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pos="38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4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3E1A"/>
    <a:srgbClr val="846B02"/>
    <a:srgbClr val="224E3F"/>
    <a:srgbClr val="006600"/>
    <a:srgbClr val="339966"/>
    <a:srgbClr val="98B7DC"/>
    <a:srgbClr val="AE8D02"/>
    <a:srgbClr val="2F4E81"/>
    <a:srgbClr val="4D2727"/>
    <a:srgbClr val="1C36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95707" autoAdjust="0"/>
  </p:normalViewPr>
  <p:slideViewPr>
    <p:cSldViewPr snapToGrid="0">
      <p:cViewPr varScale="1">
        <p:scale>
          <a:sx n="75" d="100"/>
          <a:sy n="75" d="100"/>
        </p:scale>
        <p:origin x="675" y="30"/>
      </p:cViewPr>
      <p:guideLst>
        <p:guide orient="horz" pos="1580"/>
        <p:guide pos="2882"/>
        <p:guide orient="horz" pos="2160"/>
        <p:guide pos="3816"/>
      </p:guideLst>
    </p:cSldViewPr>
  </p:slideViewPr>
  <p:outlineViewPr>
    <p:cViewPr>
      <p:scale>
        <a:sx n="33" d="100"/>
        <a:sy n="33" d="100"/>
      </p:scale>
      <p:origin x="0" y="207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46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t>2019-06-14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142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0765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3618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869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3436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020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336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095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826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0056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383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502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555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309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/>
          <a:stretch>
            <a:fillRect/>
          </a:stretch>
        </p:blipFill>
        <p:spPr>
          <a:xfrm>
            <a:off x="0" y="0"/>
            <a:ext cx="12190413" cy="68595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sniphor\Desktop\18.05PPT\图片3.jp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-1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E:\·主线任务\宣传及其他\PPT\18.05公司情况介绍PPT\新建文件夹\001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4822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4409" y="0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E:\·主线任务\宣传及其他\PPT\18.05公司情况介绍PPT\新建文件夹\002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0413" cy="685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0" y="169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7" name="组合 6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" name="文本框 19"/>
              <p:cNvSpPr txBox="1"/>
              <p:nvPr/>
            </p:nvSpPr>
            <p:spPr>
              <a:xfrm>
                <a:off x="1471479" y="2222218"/>
                <a:ext cx="1326041" cy="8451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  <a:endPara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9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algn="l"/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整体解决方案</a:t>
                </a:r>
              </a:p>
            </p:txBody>
          </p:sp>
          <p:sp>
            <p:nvSpPr>
              <p:cNvPr id="10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51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  <a:endPara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18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algn="l"/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保密监管产品</a:t>
                </a:r>
              </a:p>
            </p:txBody>
          </p:sp>
          <p:sp>
            <p:nvSpPr>
              <p:cNvPr id="19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7" name="组合 6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" name="文本框 19"/>
              <p:cNvSpPr txBox="1"/>
              <p:nvPr/>
            </p:nvSpPr>
            <p:spPr>
              <a:xfrm>
                <a:off x="1471479" y="2222218"/>
                <a:ext cx="1326041" cy="8451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  <a:endParaRPr lang="zh-CN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9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marL="0" marR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保密防护产品</a:t>
                </a:r>
              </a:p>
            </p:txBody>
          </p:sp>
          <p:sp>
            <p:nvSpPr>
              <p:cNvPr id="10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7" name="组合 6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" name="文本框 19"/>
              <p:cNvSpPr txBox="1"/>
              <p:nvPr/>
            </p:nvSpPr>
            <p:spPr>
              <a:xfrm>
                <a:off x="1471479" y="2222217"/>
                <a:ext cx="1326041" cy="8451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9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marL="0" marR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保密检查产品</a:t>
                </a:r>
              </a:p>
            </p:txBody>
          </p:sp>
          <p:sp>
            <p:nvSpPr>
              <p:cNvPr id="10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 userDrawn="1"/>
        </p:nvGrpSpPr>
        <p:grpSpPr>
          <a:xfrm>
            <a:off x="516101" y="381274"/>
            <a:ext cx="4694475" cy="766382"/>
            <a:chOff x="516166" y="381184"/>
            <a:chExt cx="4695086" cy="766205"/>
          </a:xfrm>
        </p:grpSpPr>
        <p:grpSp>
          <p:nvGrpSpPr>
            <p:cNvPr id="7" name="组合 6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13" name="椭圆 12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任意多边形 13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2" name="文本框 19"/>
              <p:cNvSpPr txBox="1"/>
              <p:nvPr/>
            </p:nvSpPr>
            <p:spPr>
              <a:xfrm>
                <a:off x="1471479" y="2222217"/>
                <a:ext cx="1326041" cy="8451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02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1435368" y="409824"/>
              <a:ext cx="3775884" cy="737565"/>
              <a:chOff x="1435368" y="410708"/>
              <a:chExt cx="3775884" cy="737565"/>
            </a:xfrm>
          </p:grpSpPr>
          <p:sp>
            <p:nvSpPr>
              <p:cNvPr id="9" name="文本框 28"/>
              <p:cNvSpPr txBox="1"/>
              <p:nvPr/>
            </p:nvSpPr>
            <p:spPr>
              <a:xfrm>
                <a:off x="1435368" y="410708"/>
                <a:ext cx="3775884" cy="5230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>
                <a:defPPr>
                  <a:defRPr lang="en-US"/>
                </a:defPPr>
                <a:lvl1pPr algn="ctr">
                  <a:defRPr sz="3200">
                    <a:gradFill>
                      <a:gsLst>
                        <a:gs pos="0">
                          <a:schemeClr val="tx1">
                            <a:lumMod val="50000"/>
                            <a:lumOff val="50000"/>
                          </a:schemeClr>
                        </a:gs>
                        <a:gs pos="100000">
                          <a:schemeClr val="tx1">
                            <a:lumMod val="85000"/>
                            <a:lumOff val="15000"/>
                          </a:schemeClr>
                        </a:gs>
                      </a:gsLst>
                      <a:lin ang="5400000" scaled="1"/>
                    </a:gradFill>
                  </a:defRPr>
                </a:lvl1pPr>
              </a:lstStyle>
              <a:p>
                <a:pPr marL="0" marR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lang="zh-CN" altLang="en-US" sz="2800" b="1" dirty="0">
                    <a:solidFill>
                      <a:schemeClr val="accent1">
                        <a:lumMod val="75000"/>
                      </a:schemeClr>
                    </a:solidFill>
                  </a:rPr>
                  <a:t>安全保密</a:t>
                </a:r>
                <a:r>
                  <a:rPr lang="en-US" altLang="zh-CN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——</a:t>
                </a:r>
                <a:r>
                  <a:rPr lang="zh-CN" altLang="en-US" sz="2100" b="1" dirty="0">
                    <a:solidFill>
                      <a:schemeClr val="accent1">
                        <a:lumMod val="75000"/>
                      </a:schemeClr>
                    </a:solidFill>
                  </a:rPr>
                  <a:t>国产平台产品</a:t>
                </a:r>
              </a:p>
            </p:txBody>
          </p:sp>
          <p:sp>
            <p:nvSpPr>
              <p:cNvPr id="10" name="文本框 29"/>
              <p:cNvSpPr txBox="1"/>
              <p:nvPr/>
            </p:nvSpPr>
            <p:spPr>
              <a:xfrm>
                <a:off x="1435368" y="855952"/>
                <a:ext cx="3140377" cy="292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300" dirty="0">
                    <a:solidFill>
                      <a:schemeClr val="accent1">
                        <a:lumMod val="75000"/>
                      </a:schemeClr>
                    </a:solidFill>
                    <a:latin typeface="Century Gothic" panose="020B0502020202020204" pitchFamily="34" charset="0"/>
                  </a:rPr>
                  <a:t>主营业务体系</a:t>
                </a:r>
                <a:endParaRPr lang="en-US" altLang="zh-CN" sz="1300" dirty="0">
                  <a:solidFill>
                    <a:schemeClr val="accent1">
                      <a:lumMod val="7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sniphor\Desktop\timg.jpg"/>
          <p:cNvPicPr>
            <a:picLocks noChangeAspect="1" noChangeArrowheads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sniphor\Desktop\18.05PPT\图片5.jpg"/>
          <p:cNvPicPr>
            <a:picLocks noChangeAspect="1" noChangeArrowheads="1"/>
          </p:cNvPicPr>
          <p:nvPr userDrawn="1"/>
        </p:nvPicPr>
        <p:blipFill rotWithShape="1">
          <a:blip r:embed="rId2" cstate="screen"/>
          <a:srcRect b="-1"/>
          <a:stretch>
            <a:fillRect/>
          </a:stretch>
        </p:blipFill>
        <p:spPr bwMode="auto">
          <a:xfrm>
            <a:off x="0" y="0"/>
            <a:ext cx="12190413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 userDrawn="1"/>
        </p:nvSpPr>
        <p:spPr>
          <a:xfrm>
            <a:off x="-1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17438" y="2972489"/>
            <a:ext cx="3555537" cy="246217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作品，为了您和以及原创作者的利益，请勿复制、传播、销售，否则将承担法律责任！将对作品进行维权，按照传播下载次数进行十倍的索取赔偿！</a:t>
            </a:r>
          </a:p>
          <a:p>
            <a:r>
              <a:rPr lang="en-US" altLang="zh-CN" sz="7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5" name="矩形 4"/>
          <p:cNvSpPr/>
          <p:nvPr/>
        </p:nvSpPr>
        <p:spPr>
          <a:xfrm>
            <a:off x="0" y="3"/>
            <a:ext cx="12190413" cy="6859585"/>
          </a:xfrm>
          <a:prstGeom prst="rect">
            <a:avLst/>
          </a:prstGeom>
          <a:solidFill>
            <a:schemeClr val="bg1">
              <a:lumMod val="95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/>
          </a:p>
        </p:txBody>
      </p:sp>
      <p:pic>
        <p:nvPicPr>
          <p:cNvPr id="7" name="Picture 2" descr="C:\Users\sniphor\Desktop\图片2.jpg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1" y="0"/>
            <a:ext cx="12190412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data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docs.oasis-open.org/odata/odata/v4.01/cs01/part2-url-conventions/odata-v4.01-cs01-part2-url-conventions.html#_Toc505773283" TargetMode="External"/><Relationship Id="rId3" Type="http://schemas.openxmlformats.org/officeDocument/2006/relationships/hyperlink" Target="http://docs.oasis-open.org/odata/odata/v4.01/cs01/part2-url-conventions/odata-v4.01-cs01-part2-url-conventions.html#_Toc505773219" TargetMode="External"/><Relationship Id="rId7" Type="http://schemas.openxmlformats.org/officeDocument/2006/relationships/hyperlink" Target="http://docs.oasis-open.org/odata/odata/v4.01/cs01/part2-url-conventions/odata-v4.01-cs01-part2-url-conventions.html#_Toc505773276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docs.oasis-open.org/odata/odata/v4.01/cs01/part2-url-conventions/odata-v4.01-cs01-part2-url-conventions.html#_Toc505773272" TargetMode="External"/><Relationship Id="rId5" Type="http://schemas.openxmlformats.org/officeDocument/2006/relationships/hyperlink" Target="http://docs.oasis-open.org/odata/odata/v4.01/cs01/part2-url-conventions/odata-v4.01-cs01-part2-url-conventions.html#_Toc505773242" TargetMode="External"/><Relationship Id="rId10" Type="http://schemas.openxmlformats.org/officeDocument/2006/relationships/hyperlink" Target="http://docs.oasis-open.org/odata/odata/v4.01/cs01/part2-url-conventions/odata-v4.01-cs01-part2-url-conventions.html#_Toc505773286" TargetMode="External"/><Relationship Id="rId4" Type="http://schemas.openxmlformats.org/officeDocument/2006/relationships/hyperlink" Target="http://docs.oasis-open.org/odata/odata/v4.01/cs01/part2-url-conventions/odata-v4.01-cs01-part2-url-conventions.html#_Toc505773232" TargetMode="External"/><Relationship Id="rId9" Type="http://schemas.openxmlformats.org/officeDocument/2006/relationships/hyperlink" Target="http://docs.oasis-open.org/odata/odata/v4.01/cs01/part2-url-conventions/odata-v4.01-cs01-part2-url-conventions.html#_Toc505773257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EB431C00-C189-4720-BF11-0B41C6C4D31E}"/>
              </a:ext>
            </a:extLst>
          </p:cNvPr>
          <p:cNvSpPr/>
          <p:nvPr/>
        </p:nvSpPr>
        <p:spPr>
          <a:xfrm>
            <a:off x="1345462" y="2460129"/>
            <a:ext cx="53783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基于 </a:t>
            </a:r>
            <a:r>
              <a:rPr lang="en-US" altLang="zh-CN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OData </a:t>
            </a:r>
            <a:r>
              <a:rPr lang="zh-CN" altLang="en-US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协议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2027641-9BEC-4ABA-B46D-AC153EB41D0C}"/>
              </a:ext>
            </a:extLst>
          </p:cNvPr>
          <p:cNvSpPr/>
          <p:nvPr/>
        </p:nvSpPr>
        <p:spPr>
          <a:xfrm>
            <a:off x="2872747" y="3565724"/>
            <a:ext cx="75588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构建 </a:t>
            </a:r>
            <a:r>
              <a:rPr lang="en-US" altLang="zh-CN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Web </a:t>
            </a:r>
            <a:r>
              <a:rPr lang="zh-CN" altLang="en-U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快速开发框架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B050651-D3B7-4132-AFDE-0D34A9C01789}"/>
              </a:ext>
            </a:extLst>
          </p:cNvPr>
          <p:cNvSpPr txBox="1"/>
          <p:nvPr/>
        </p:nvSpPr>
        <p:spPr>
          <a:xfrm>
            <a:off x="9215208" y="6045200"/>
            <a:ext cx="178125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主讲人</a:t>
            </a:r>
            <a:r>
              <a:rPr lang="en-US" altLang="zh-CN" dirty="0"/>
              <a:t>: </a:t>
            </a:r>
            <a:r>
              <a:rPr lang="zh-CN" altLang="en-US" dirty="0"/>
              <a:t>苟向阳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5477100" cy="756614"/>
            <a:chOff x="516166" y="381184"/>
            <a:chExt cx="5477810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9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4575884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表达式综合应用示例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417910" y="1433777"/>
            <a:ext cx="976554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我的订单</a:t>
            </a:r>
            <a:r>
              <a:rPr lang="en-US" altLang="zh-CN" sz="2000" dirty="0"/>
              <a:t>: </a:t>
            </a:r>
            <a:r>
              <a:rPr lang="zh-CN" altLang="en-US" sz="2000" dirty="0"/>
              <a:t>查询我的订单</a:t>
            </a:r>
            <a:r>
              <a:rPr lang="en-US" altLang="zh-CN" sz="2000" dirty="0"/>
              <a:t>, </a:t>
            </a:r>
            <a:r>
              <a:rPr lang="zh-CN" altLang="en-US" sz="2000" dirty="0"/>
              <a:t>同时显示订单商品数量</a:t>
            </a:r>
            <a:r>
              <a:rPr lang="en-US" altLang="zh-CN" sz="2000" dirty="0"/>
              <a:t>, </a:t>
            </a:r>
            <a:r>
              <a:rPr lang="zh-CN" altLang="en-US" sz="2000" dirty="0"/>
              <a:t>价格</a:t>
            </a:r>
            <a:r>
              <a:rPr lang="en-US" altLang="zh-CN" sz="2000" dirty="0"/>
              <a:t>, </a:t>
            </a:r>
            <a:r>
              <a:rPr lang="zh-CN" altLang="en-US" sz="2000" dirty="0"/>
              <a:t>每页显示 </a:t>
            </a:r>
            <a:r>
              <a:rPr lang="en-US" altLang="zh-CN" sz="2000" dirty="0"/>
              <a:t>5 </a:t>
            </a:r>
            <a:r>
              <a:rPr lang="zh-CN" altLang="en-US" sz="2000" dirty="0"/>
              <a:t>条</a:t>
            </a:r>
            <a:r>
              <a:rPr lang="en-US" altLang="zh-CN" sz="2000" dirty="0"/>
              <a:t>, </a:t>
            </a:r>
            <a:r>
              <a:rPr lang="zh-CN" altLang="en-US" sz="2000" dirty="0"/>
              <a:t>默认显示最近的第一页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~/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api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/Orders?$count=true&amp;$top=5&amp;$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orderby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CreatedOn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 desc&amp;$filter=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OrderUserId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   eq ***&amp;$select=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&amp;$expand=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OrderUser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($select= Id, Name), 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OrderDetails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($select= Id, Count;$expand=Product($select=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Id,Name,Price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))</a:t>
            </a:r>
            <a:endParaRPr lang="zh-CN" alt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6EE56E-E24C-4AB0-9A1F-1A3F7367D4D4}"/>
              </a:ext>
            </a:extLst>
          </p:cNvPr>
          <p:cNvSpPr txBox="1"/>
          <p:nvPr/>
        </p:nvSpPr>
        <p:spPr>
          <a:xfrm>
            <a:off x="1417910" y="3179042"/>
            <a:ext cx="976554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商品下单状况</a:t>
            </a:r>
            <a:r>
              <a:rPr lang="en-US" altLang="zh-CN" sz="2000" dirty="0"/>
              <a:t>: </a:t>
            </a:r>
            <a:r>
              <a:rPr lang="zh-CN" altLang="en-US" sz="2000" dirty="0"/>
              <a:t>查询商品下单情况</a:t>
            </a:r>
            <a:r>
              <a:rPr lang="en-US" altLang="zh-CN" sz="2000" dirty="0"/>
              <a:t>, </a:t>
            </a:r>
            <a:r>
              <a:rPr lang="zh-CN" altLang="en-US" sz="2000" dirty="0"/>
              <a:t>同时显示商品订单价格</a:t>
            </a:r>
            <a:r>
              <a:rPr lang="en-US" altLang="zh-CN" sz="2000" dirty="0"/>
              <a:t>, </a:t>
            </a:r>
            <a:r>
              <a:rPr lang="zh-CN" altLang="en-US" sz="2000" dirty="0"/>
              <a:t>数量</a:t>
            </a:r>
            <a:r>
              <a:rPr lang="en-US" altLang="zh-CN" sz="2000" dirty="0"/>
              <a:t>, </a:t>
            </a:r>
            <a:r>
              <a:rPr lang="zh-CN" altLang="en-US" sz="2000" dirty="0"/>
              <a:t>下单客户信息</a:t>
            </a:r>
            <a:r>
              <a:rPr lang="en-US" altLang="zh-CN" sz="2000" dirty="0"/>
              <a:t>,</a:t>
            </a:r>
            <a:r>
              <a:rPr lang="zh-CN" altLang="en-US" sz="2000" dirty="0"/>
              <a:t>每页显示 </a:t>
            </a:r>
            <a:r>
              <a:rPr lang="en-US" altLang="zh-CN" sz="2000" dirty="0"/>
              <a:t>5 </a:t>
            </a:r>
            <a:r>
              <a:rPr lang="zh-CN" altLang="en-US" sz="2000" dirty="0"/>
              <a:t>条</a:t>
            </a:r>
            <a:r>
              <a:rPr lang="en-US" altLang="zh-CN" sz="2000" dirty="0"/>
              <a:t>, </a:t>
            </a:r>
            <a:r>
              <a:rPr lang="zh-CN" altLang="en-US" sz="2000" dirty="0"/>
              <a:t>默认显示最近的第一页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~/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api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/Products?$count=true&amp;$top=5&amp;$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orderby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CreatedOn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 desc &amp;$select=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Id,Name,Price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&amp;$expand=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OrderDetails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($select= 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Id,Count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 ; $expand=Order($select=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))</a:t>
            </a:r>
            <a:endParaRPr lang="zh-CN" altLang="en-US" sz="20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90D719-49AE-4ECE-899B-4A7968CCB76B}"/>
              </a:ext>
            </a:extLst>
          </p:cNvPr>
          <p:cNvSpPr txBox="1"/>
          <p:nvPr/>
        </p:nvSpPr>
        <p:spPr>
          <a:xfrm>
            <a:off x="1417910" y="4967385"/>
            <a:ext cx="976554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我买过的商品</a:t>
            </a:r>
            <a:r>
              <a:rPr lang="en-US" altLang="zh-CN" sz="2000" dirty="0"/>
              <a:t>: </a:t>
            </a:r>
            <a:r>
              <a:rPr lang="zh-CN" altLang="en-US" sz="2000" dirty="0"/>
              <a:t>查询所有我买过的商品</a:t>
            </a:r>
            <a:r>
              <a:rPr lang="en-US" altLang="zh-CN" sz="2000" dirty="0"/>
              <a:t>, </a:t>
            </a:r>
            <a:r>
              <a:rPr lang="zh-CN" altLang="en-US" sz="2000" dirty="0"/>
              <a:t>每页显示 </a:t>
            </a:r>
            <a:r>
              <a:rPr lang="en-US" altLang="zh-CN" sz="2000" dirty="0"/>
              <a:t>5 </a:t>
            </a:r>
            <a:r>
              <a:rPr lang="zh-CN" altLang="en-US" sz="2000" dirty="0"/>
              <a:t>条</a:t>
            </a:r>
            <a:r>
              <a:rPr lang="en-US" altLang="zh-CN" sz="2000" dirty="0"/>
              <a:t>, </a:t>
            </a:r>
            <a:r>
              <a:rPr lang="zh-CN" altLang="en-US" sz="2000" dirty="0"/>
              <a:t>默认显示最近的第一页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~/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api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/Products/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GetByOrderUser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?$count=true&amp;$top=5&amp;$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orderby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CreatedOn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&amp;$select=</a:t>
            </a:r>
            <a:r>
              <a:rPr lang="en-US" altLang="zh-CN" sz="1800" dirty="0" err="1">
                <a:solidFill>
                  <a:schemeClr val="bg2">
                    <a:lumMod val="50000"/>
                  </a:schemeClr>
                </a:solidFill>
              </a:rPr>
              <a:t>Id,Name,Price</a:t>
            </a: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zh-CN" alt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zh-CN" altLang="en-US" sz="20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117D2A5-D2C7-403F-A060-131BE9C3C6D6}"/>
              </a:ext>
            </a:extLst>
          </p:cNvPr>
          <p:cNvSpPr txBox="1"/>
          <p:nvPr/>
        </p:nvSpPr>
        <p:spPr>
          <a:xfrm>
            <a:off x="1417910" y="6029214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其他应用场景</a:t>
            </a:r>
          </a:p>
        </p:txBody>
      </p:sp>
    </p:spTree>
    <p:extLst>
      <p:ext uri="{BB962C8B-B14F-4D97-AF65-F5344CB8AC3E}">
        <p14:creationId xmlns:p14="http://schemas.microsoft.com/office/powerpoint/2010/main" val="326442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4040810" cy="756614"/>
            <a:chOff x="516166" y="381184"/>
            <a:chExt cx="4041333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10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3139407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客户端集成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6" y="1905224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 err="1"/>
              <a:t>KendoUI</a:t>
            </a:r>
            <a:endParaRPr lang="zh-CN" altLang="en-US" sz="18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6EE56E-E24C-4AB0-9A1F-1A3F7367D4D4}"/>
              </a:ext>
            </a:extLst>
          </p:cNvPr>
          <p:cNvSpPr txBox="1"/>
          <p:nvPr/>
        </p:nvSpPr>
        <p:spPr>
          <a:xfrm>
            <a:off x="1212433" y="2872615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官方 </a:t>
            </a:r>
            <a:r>
              <a:rPr lang="en-US" altLang="zh-CN" sz="2000" dirty="0" err="1"/>
              <a:t>js</a:t>
            </a:r>
            <a:r>
              <a:rPr lang="en-US" altLang="zh-CN" sz="2000" dirty="0"/>
              <a:t> </a:t>
            </a:r>
            <a:r>
              <a:rPr lang="zh-CN" altLang="en-US" sz="2000" dirty="0"/>
              <a:t>库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8560396-BEEE-440C-AAFA-6E784BD551CE}"/>
              </a:ext>
            </a:extLst>
          </p:cNvPr>
          <p:cNvSpPr txBox="1"/>
          <p:nvPr/>
        </p:nvSpPr>
        <p:spPr>
          <a:xfrm>
            <a:off x="1240206" y="3909167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自定义</a:t>
            </a:r>
          </a:p>
        </p:txBody>
      </p:sp>
    </p:spTree>
    <p:extLst>
      <p:ext uri="{BB962C8B-B14F-4D97-AF65-F5344CB8AC3E}">
        <p14:creationId xmlns:p14="http://schemas.microsoft.com/office/powerpoint/2010/main" val="183200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2963592" cy="756614"/>
            <a:chOff x="516166" y="381184"/>
            <a:chExt cx="2963976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11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2062050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利弊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3970706" y="2015510"/>
            <a:ext cx="66972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功能强大    </a:t>
            </a:r>
            <a:r>
              <a:rPr lang="en-US" altLang="zh-CN" sz="2000" dirty="0"/>
              <a:t>: </a:t>
            </a:r>
            <a:r>
              <a:rPr lang="zh-CN" altLang="en-US" sz="2000" dirty="0"/>
              <a:t>可以满足日常业务中绝大多数查询场景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简化查询    </a:t>
            </a:r>
            <a:r>
              <a:rPr lang="en-US" altLang="zh-CN" sz="2000" dirty="0"/>
              <a:t>: </a:t>
            </a:r>
            <a:r>
              <a:rPr lang="zh-CN" altLang="en-US" sz="2000" dirty="0"/>
              <a:t>一个方法解决一类业务查询问题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标准化查询   </a:t>
            </a:r>
            <a:r>
              <a:rPr lang="en-US" altLang="zh-CN" sz="2000" dirty="0"/>
              <a:t>: </a:t>
            </a:r>
            <a:r>
              <a:rPr lang="zh-CN" altLang="en-US" sz="2000" dirty="0"/>
              <a:t>标准化查询方式有利于开发和调试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扩展性强      </a:t>
            </a:r>
            <a:r>
              <a:rPr lang="en-US" altLang="zh-CN" sz="2000" dirty="0"/>
              <a:t>: </a:t>
            </a:r>
            <a:r>
              <a:rPr lang="zh-CN" altLang="en-US" sz="2000" dirty="0"/>
              <a:t>可基于 </a:t>
            </a:r>
            <a:r>
              <a:rPr lang="en-US" altLang="zh-CN" sz="2000" dirty="0"/>
              <a:t>OData </a:t>
            </a:r>
            <a:r>
              <a:rPr lang="zh-CN" altLang="en-US" sz="2000" dirty="0"/>
              <a:t>定制通用基础操作方法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细节控制</a:t>
            </a:r>
            <a:r>
              <a:rPr lang="en-US" altLang="zh-CN" sz="2000" dirty="0"/>
              <a:t>	    : </a:t>
            </a:r>
            <a:r>
              <a:rPr lang="zh-CN" altLang="en-US" sz="2000" dirty="0"/>
              <a:t>易于实现业务数据的行过滤和列过滤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90D719-49AE-4ECE-899B-4A7968CCB76B}"/>
              </a:ext>
            </a:extLst>
          </p:cNvPr>
          <p:cNvSpPr txBox="1"/>
          <p:nvPr/>
        </p:nvSpPr>
        <p:spPr>
          <a:xfrm>
            <a:off x="3970706" y="4263732"/>
            <a:ext cx="62146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执行效率低 </a:t>
            </a:r>
            <a:r>
              <a:rPr lang="en-US" altLang="zh-CN" sz="2000" dirty="0"/>
              <a:t>: OData -&gt; </a:t>
            </a:r>
            <a:r>
              <a:rPr lang="en-US" altLang="zh-CN" sz="2000" dirty="0" err="1"/>
              <a:t>Lamdba</a:t>
            </a:r>
            <a:r>
              <a:rPr lang="en-US" altLang="zh-CN" sz="2000" dirty="0"/>
              <a:t> -&gt; </a:t>
            </a:r>
            <a:r>
              <a:rPr lang="en-US" altLang="zh-CN" sz="2000" dirty="0" err="1"/>
              <a:t>sql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仅支持 </a:t>
            </a:r>
            <a:r>
              <a:rPr lang="en-US" altLang="zh-CN" sz="2000" dirty="0" err="1"/>
              <a:t>HttpGet</a:t>
            </a:r>
            <a:r>
              <a:rPr lang="en-US" altLang="zh-CN" sz="2000" dirty="0"/>
              <a:t> </a:t>
            </a:r>
            <a:r>
              <a:rPr lang="zh-CN" altLang="en-US" sz="2000" dirty="0"/>
              <a:t>请求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过于开放    </a:t>
            </a:r>
            <a:r>
              <a:rPr lang="en-US" altLang="zh-CN" sz="2000" dirty="0"/>
              <a:t>: </a:t>
            </a:r>
            <a:r>
              <a:rPr lang="zh-CN" altLang="en-US" sz="2000" dirty="0"/>
              <a:t>可关联查询</a:t>
            </a:r>
            <a:r>
              <a:rPr lang="en-US" altLang="zh-CN" sz="2000" dirty="0"/>
              <a:t>, </a:t>
            </a:r>
            <a:r>
              <a:rPr lang="zh-CN" altLang="en-US" sz="2000" dirty="0"/>
              <a:t>暴露信息过多</a:t>
            </a:r>
            <a:endParaRPr lang="en-US" altLang="zh-CN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资源</a:t>
            </a:r>
            <a:r>
              <a:rPr lang="en-US" altLang="zh-CN" sz="2000" dirty="0"/>
              <a:t>, </a:t>
            </a:r>
            <a:r>
              <a:rPr lang="zh-CN" altLang="en-US" sz="2000" dirty="0"/>
              <a:t>教程</a:t>
            </a:r>
            <a:r>
              <a:rPr lang="en-US" altLang="zh-CN" sz="2000" dirty="0"/>
              <a:t>, </a:t>
            </a:r>
            <a:r>
              <a:rPr lang="zh-CN" altLang="en-US" sz="2000" dirty="0"/>
              <a:t>中文文档较少</a:t>
            </a:r>
            <a:endParaRPr lang="en-US" altLang="zh-CN" sz="20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AFBF16F6-0D4E-4941-8F67-7F742E5651E4}"/>
              </a:ext>
            </a:extLst>
          </p:cNvPr>
          <p:cNvSpPr/>
          <p:nvPr/>
        </p:nvSpPr>
        <p:spPr>
          <a:xfrm>
            <a:off x="712976" y="2279091"/>
            <a:ext cx="291287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优势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C1476D3-3435-46A8-9493-F3D78ECAB1D1}"/>
              </a:ext>
            </a:extLst>
          </p:cNvPr>
          <p:cNvSpPr/>
          <p:nvPr/>
        </p:nvSpPr>
        <p:spPr>
          <a:xfrm>
            <a:off x="712976" y="4343624"/>
            <a:ext cx="291287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bg1">
                    <a:lumMod val="6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劣势</a:t>
            </a:r>
          </a:p>
        </p:txBody>
      </p:sp>
    </p:spTree>
    <p:extLst>
      <p:ext uri="{BB962C8B-B14F-4D97-AF65-F5344CB8AC3E}">
        <p14:creationId xmlns:p14="http://schemas.microsoft.com/office/powerpoint/2010/main" val="58435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8A64E82-0A84-4E8E-86D4-1C12C1D04566}"/>
              </a:ext>
            </a:extLst>
          </p:cNvPr>
          <p:cNvSpPr/>
          <p:nvPr/>
        </p:nvSpPr>
        <p:spPr>
          <a:xfrm>
            <a:off x="6470057" y="3882529"/>
            <a:ext cx="255230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6000" b="1" i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ea"/>
              </a:rPr>
              <a:t>Q &amp; A</a:t>
            </a:r>
            <a:endParaRPr lang="zh-CN" altLang="en-US" sz="5400" b="1" i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+mn-ea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7EE772B-5C07-4189-A17D-70B30998ABA8}"/>
              </a:ext>
            </a:extLst>
          </p:cNvPr>
          <p:cNvSpPr/>
          <p:nvPr/>
        </p:nvSpPr>
        <p:spPr>
          <a:xfrm>
            <a:off x="2491056" y="2612528"/>
            <a:ext cx="375628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Thanks</a:t>
            </a:r>
            <a:endParaRPr lang="zh-CN" alt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0886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2963592" cy="756614"/>
            <a:chOff x="516166" y="381184"/>
            <a:chExt cx="2963978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1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2062052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简介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5" y="2148174"/>
            <a:ext cx="466826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- the best way to REST</a:t>
            </a:r>
          </a:p>
          <a:p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8EC006-482F-4EC1-8AF4-281891745C41}"/>
              </a:ext>
            </a:extLst>
          </p:cNvPr>
          <p:cNvSpPr txBox="1"/>
          <p:nvPr/>
        </p:nvSpPr>
        <p:spPr>
          <a:xfrm>
            <a:off x="1240205" y="2945704"/>
            <a:ext cx="10688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(Open Data Protocol) </a:t>
            </a:r>
            <a:r>
              <a:rPr lang="zh-CN" altLang="en-US" sz="2400" dirty="0"/>
              <a:t>是定义了构建和使用 </a:t>
            </a:r>
            <a:r>
              <a:rPr lang="en-US" altLang="zh-CN" sz="2400" dirty="0"/>
              <a:t>RESTful API </a:t>
            </a:r>
            <a:r>
              <a:rPr lang="zh-CN" altLang="en-US" sz="2400" dirty="0"/>
              <a:t>的最佳实践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A5CA248-2294-4961-B589-360A2378FE98}"/>
              </a:ext>
            </a:extLst>
          </p:cNvPr>
          <p:cNvSpPr txBox="1"/>
          <p:nvPr/>
        </p:nvSpPr>
        <p:spPr>
          <a:xfrm>
            <a:off x="1240205" y="3912513"/>
            <a:ext cx="99501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</a:t>
            </a:r>
            <a:r>
              <a:rPr lang="zh-CN" altLang="en-US" sz="2400" dirty="0"/>
              <a:t>有助于您在构建</a:t>
            </a:r>
            <a:r>
              <a:rPr lang="en-US" altLang="zh-CN" sz="2400" dirty="0"/>
              <a:t>RESTful API</a:t>
            </a:r>
            <a:r>
              <a:rPr lang="zh-CN" altLang="en-US" sz="2400" dirty="0"/>
              <a:t>的同时专注于业务逻辑，而无需担心定义请求和响应头、状态代码、</a:t>
            </a:r>
            <a:r>
              <a:rPr lang="en-US" altLang="zh-CN" sz="2400" dirty="0"/>
              <a:t>HTTP</a:t>
            </a:r>
            <a:r>
              <a:rPr lang="zh-CN" altLang="en-US" sz="2400" dirty="0"/>
              <a:t>方法、</a:t>
            </a:r>
            <a:r>
              <a:rPr lang="en-US" altLang="zh-CN" sz="2400" dirty="0"/>
              <a:t>URL</a:t>
            </a:r>
            <a:r>
              <a:rPr lang="zh-CN" altLang="en-US" sz="2400" dirty="0"/>
              <a:t>约定、媒体类型、有效负载格式、查询选项等的各种方法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81FB79A-0090-4714-A851-B0B3925C951E}"/>
              </a:ext>
            </a:extLst>
          </p:cNvPr>
          <p:cNvSpPr/>
          <p:nvPr/>
        </p:nvSpPr>
        <p:spPr>
          <a:xfrm>
            <a:off x="1240205" y="5617767"/>
            <a:ext cx="48067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dirty="0"/>
              <a:t>官方网站 </a:t>
            </a:r>
            <a:r>
              <a:rPr lang="en-US" altLang="zh-CN" sz="2400" dirty="0">
                <a:hlinkClick r:id="rId3"/>
              </a:rPr>
              <a:t>https://www.odata.org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387484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4040810" cy="756614"/>
            <a:chOff x="516166" y="381184"/>
            <a:chExt cx="404133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2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313940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发展及现状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6" y="2129124"/>
            <a:ext cx="9765546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</a:t>
            </a:r>
            <a:r>
              <a:rPr lang="zh-CN" altLang="en-US" sz="2400" dirty="0"/>
              <a:t>最早是微软在自家 </a:t>
            </a:r>
            <a:r>
              <a:rPr lang="en-US" altLang="zh-CN" sz="2400" dirty="0"/>
              <a:t>Dynamics </a:t>
            </a:r>
            <a:r>
              <a:rPr lang="zh-CN" altLang="en-US" sz="2400" dirty="0"/>
              <a:t>系列产品中发起使用的交互技术</a:t>
            </a:r>
            <a:r>
              <a:rPr lang="en-US" altLang="zh-CN" sz="2400" dirty="0"/>
              <a:t>, </a:t>
            </a:r>
            <a:r>
              <a:rPr lang="zh-CN" altLang="en-US" sz="2400" dirty="0"/>
              <a:t>前三个版本都是由微软开放标准</a:t>
            </a:r>
            <a:r>
              <a:rPr lang="en-US" altLang="zh-CN" sz="2400" dirty="0"/>
              <a:t>, </a:t>
            </a:r>
            <a:r>
              <a:rPr lang="zh-CN" altLang="en-US" sz="2400" dirty="0"/>
              <a:t>第四个版本</a:t>
            </a:r>
            <a:r>
              <a:rPr lang="en-US" altLang="zh-CN" sz="2400" dirty="0"/>
              <a:t>(4.0) </a:t>
            </a:r>
            <a:r>
              <a:rPr lang="zh-CN" altLang="en-US" sz="2400" dirty="0"/>
              <a:t>在</a:t>
            </a:r>
            <a:r>
              <a:rPr lang="en-US" altLang="zh-CN" sz="2400" dirty="0"/>
              <a:t>2014</a:t>
            </a:r>
            <a:r>
              <a:rPr lang="zh-CN" altLang="en-US" sz="2400" dirty="0"/>
              <a:t>年</a:t>
            </a:r>
            <a:r>
              <a:rPr lang="en-US" altLang="zh-CN" sz="2400" dirty="0"/>
              <a:t>3</a:t>
            </a:r>
            <a:r>
              <a:rPr lang="zh-CN" altLang="en-US" sz="2400" dirty="0"/>
              <a:t>月</a:t>
            </a:r>
            <a:r>
              <a:rPr lang="en-US" altLang="zh-CN" sz="2400" dirty="0"/>
              <a:t>17</a:t>
            </a:r>
            <a:r>
              <a:rPr lang="zh-CN" altLang="en-US" sz="2400" dirty="0"/>
              <a:t>日由 </a:t>
            </a:r>
            <a:r>
              <a:rPr lang="en-US" altLang="zh-CN" sz="2400" dirty="0"/>
              <a:t>OASIS </a:t>
            </a:r>
            <a:r>
              <a:rPr lang="zh-CN" altLang="en-US" sz="2400" dirty="0"/>
              <a:t>投票成为开放工业标准</a:t>
            </a:r>
            <a:r>
              <a:rPr lang="en-US" altLang="zh-CN" sz="2400" dirty="0"/>
              <a:t>, </a:t>
            </a:r>
            <a:r>
              <a:rPr lang="zh-CN" altLang="en-US" sz="2400" dirty="0"/>
              <a:t>目前版本 </a:t>
            </a:r>
            <a:r>
              <a:rPr lang="en-US" altLang="zh-CN" sz="2400" dirty="0"/>
              <a:t>4.0</a:t>
            </a:r>
          </a:p>
          <a:p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6EE56E-E24C-4AB0-9A1F-1A3F7367D4D4}"/>
              </a:ext>
            </a:extLst>
          </p:cNvPr>
          <p:cNvSpPr txBox="1"/>
          <p:nvPr/>
        </p:nvSpPr>
        <p:spPr>
          <a:xfrm>
            <a:off x="1240206" y="3931467"/>
            <a:ext cx="97655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</a:t>
            </a:r>
            <a:r>
              <a:rPr lang="zh-CN" altLang="en-US" sz="2400" dirty="0"/>
              <a:t>在</a:t>
            </a:r>
            <a:r>
              <a:rPr lang="en-US" altLang="zh-CN" sz="2400" dirty="0"/>
              <a:t>.NET, Java, JavaScript, C++</a:t>
            </a:r>
            <a:r>
              <a:rPr lang="zh-CN" altLang="en-US" sz="2400" dirty="0"/>
              <a:t>及其他平台已有库支持</a:t>
            </a:r>
            <a:r>
              <a:rPr lang="en-US" altLang="zh-CN" sz="2400" dirty="0"/>
              <a:t>, </a:t>
            </a:r>
            <a:r>
              <a:rPr lang="zh-CN" altLang="en-US" sz="2400" dirty="0"/>
              <a:t>微软是 </a:t>
            </a:r>
            <a:r>
              <a:rPr lang="en-US" altLang="zh-CN" sz="2400" dirty="0"/>
              <a:t>.NET</a:t>
            </a:r>
            <a:r>
              <a:rPr lang="zh-CN" altLang="en-US" sz="2400" dirty="0"/>
              <a:t>平台最大的支持者</a:t>
            </a:r>
            <a:r>
              <a:rPr lang="en-US" altLang="zh-CN" sz="2400" dirty="0"/>
              <a:t>, </a:t>
            </a:r>
            <a:r>
              <a:rPr lang="zh-CN" altLang="en-US" sz="2400" dirty="0"/>
              <a:t>国内使用者并不多</a:t>
            </a:r>
          </a:p>
        </p:txBody>
      </p:sp>
    </p:spTree>
    <p:extLst>
      <p:ext uri="{BB962C8B-B14F-4D97-AF65-F5344CB8AC3E}">
        <p14:creationId xmlns:p14="http://schemas.microsoft.com/office/powerpoint/2010/main" val="1868473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3681737" cy="756614"/>
            <a:chOff x="516166" y="381184"/>
            <a:chExt cx="368221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3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278028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应用场景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6" y="2129124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WCF Data Service (OData </a:t>
            </a:r>
            <a:r>
              <a:rPr lang="zh-CN" altLang="en-US" sz="2400" dirty="0"/>
              <a:t>官方示例</a:t>
            </a:r>
            <a:r>
              <a:rPr lang="en-US" altLang="zh-CN" sz="2400" dirty="0"/>
              <a:t>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6EE56E-E24C-4AB0-9A1F-1A3F7367D4D4}"/>
              </a:ext>
            </a:extLst>
          </p:cNvPr>
          <p:cNvSpPr txBox="1"/>
          <p:nvPr/>
        </p:nvSpPr>
        <p:spPr>
          <a:xfrm>
            <a:off x="1240206" y="3351192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Web </a:t>
            </a:r>
            <a:r>
              <a:rPr lang="en-US" altLang="zh-CN" sz="2400" dirty="0" err="1"/>
              <a:t>Api</a:t>
            </a:r>
            <a:r>
              <a:rPr lang="en-US" altLang="zh-CN" sz="2400" dirty="0"/>
              <a:t> (</a:t>
            </a:r>
            <a:r>
              <a:rPr lang="zh-CN" altLang="en-US" sz="2400" dirty="0"/>
              <a:t>本次 </a:t>
            </a:r>
            <a:r>
              <a:rPr lang="en-US" altLang="zh-CN" sz="2400" dirty="0"/>
              <a:t>Demo </a:t>
            </a:r>
            <a:r>
              <a:rPr lang="zh-CN" altLang="en-US" sz="2400" dirty="0"/>
              <a:t>基于 </a:t>
            </a:r>
            <a:r>
              <a:rPr lang="en-US" altLang="zh-CN" sz="2400" dirty="0" err="1"/>
              <a:t>Asp.Net</a:t>
            </a:r>
            <a:r>
              <a:rPr lang="en-US" altLang="zh-CN" sz="2400" dirty="0"/>
              <a:t> Core Web </a:t>
            </a:r>
            <a:r>
              <a:rPr lang="en-US" altLang="zh-CN" sz="2400" dirty="0" err="1"/>
              <a:t>Api</a:t>
            </a:r>
            <a:r>
              <a:rPr lang="en-US" altLang="zh-CN" sz="2400" dirty="0"/>
              <a:t>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7358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2522766" cy="756614"/>
            <a:chOff x="516166" y="381184"/>
            <a:chExt cx="2523094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4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1621168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预备知识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6" y="2129124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EntityFramework</a:t>
            </a:r>
            <a:endParaRPr lang="en-US" altLang="zh-CN" sz="24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56EE56E-E24C-4AB0-9A1F-1A3F7367D4D4}"/>
              </a:ext>
            </a:extLst>
          </p:cNvPr>
          <p:cNvSpPr txBox="1"/>
          <p:nvPr/>
        </p:nvSpPr>
        <p:spPr>
          <a:xfrm>
            <a:off x="1240206" y="3120360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 err="1"/>
              <a:t>Asp.Net</a:t>
            </a:r>
            <a:r>
              <a:rPr lang="en-US" altLang="zh-CN" sz="2400" dirty="0"/>
              <a:t> Core</a:t>
            </a:r>
            <a:endParaRPr lang="zh-CN" altLang="en-US" sz="2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B5D9BF3-6D93-4068-AD2F-16DFFC781810}"/>
              </a:ext>
            </a:extLst>
          </p:cNvPr>
          <p:cNvSpPr txBox="1"/>
          <p:nvPr/>
        </p:nvSpPr>
        <p:spPr>
          <a:xfrm>
            <a:off x="1240206" y="4037967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OData </a:t>
            </a:r>
            <a:r>
              <a:rPr lang="zh-CN" altLang="en-US" sz="2400" dirty="0"/>
              <a:t>查询选项</a:t>
            </a:r>
          </a:p>
        </p:txBody>
      </p:sp>
    </p:spTree>
    <p:extLst>
      <p:ext uri="{BB962C8B-B14F-4D97-AF65-F5344CB8AC3E}">
        <p14:creationId xmlns:p14="http://schemas.microsoft.com/office/powerpoint/2010/main" val="248733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4040810" cy="756614"/>
            <a:chOff x="516166" y="381184"/>
            <a:chExt cx="404133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5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313940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查询表达式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417910" y="1924774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$count : $count=true</a:t>
            </a:r>
          </a:p>
          <a:p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1CB770A-89F4-4272-85F4-363DC5B343EA}"/>
              </a:ext>
            </a:extLst>
          </p:cNvPr>
          <p:cNvSpPr txBox="1"/>
          <p:nvPr/>
        </p:nvSpPr>
        <p:spPr>
          <a:xfrm>
            <a:off x="1417910" y="2544423"/>
            <a:ext cx="9765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$top: $top=10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0CA5F93-E4D9-45DD-90F7-6A69498B6A8C}"/>
              </a:ext>
            </a:extLst>
          </p:cNvPr>
          <p:cNvSpPr txBox="1"/>
          <p:nvPr/>
        </p:nvSpPr>
        <p:spPr>
          <a:xfrm>
            <a:off x="1417910" y="3188035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$skip: $skip=10</a:t>
            </a:r>
          </a:p>
          <a:p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E183BE-D4EC-4688-8FBE-275785444D73}"/>
              </a:ext>
            </a:extLst>
          </p:cNvPr>
          <p:cNvSpPr txBox="1"/>
          <p:nvPr/>
        </p:nvSpPr>
        <p:spPr>
          <a:xfrm>
            <a:off x="1417910" y="4497111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$select: $select=</a:t>
            </a:r>
            <a:r>
              <a:rPr lang="en-US" altLang="zh-CN" sz="2400" dirty="0" err="1"/>
              <a:t>Id,Name</a:t>
            </a:r>
            <a:endParaRPr lang="en-US" altLang="zh-CN" sz="2400" dirty="0"/>
          </a:p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7A6E80F-081F-4F2F-B070-6C11465A4FE7}"/>
              </a:ext>
            </a:extLst>
          </p:cNvPr>
          <p:cNvSpPr txBox="1"/>
          <p:nvPr/>
        </p:nvSpPr>
        <p:spPr>
          <a:xfrm>
            <a:off x="1417910" y="5135055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$expand: $expand=Product($select=Name)</a:t>
            </a:r>
          </a:p>
          <a:p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6ABD256-DD38-4C79-8417-9EF9D2CBE49A}"/>
              </a:ext>
            </a:extLst>
          </p:cNvPr>
          <p:cNvSpPr txBox="1"/>
          <p:nvPr/>
        </p:nvSpPr>
        <p:spPr>
          <a:xfrm>
            <a:off x="1417910" y="5724261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$filter: $filter=Price </a:t>
            </a:r>
            <a:r>
              <a:rPr lang="en-US" altLang="zh-CN" sz="2400" dirty="0" err="1"/>
              <a:t>ge</a:t>
            </a:r>
            <a:r>
              <a:rPr lang="en-US" altLang="zh-CN" sz="2400" dirty="0"/>
              <a:t> 1000</a:t>
            </a:r>
          </a:p>
          <a:p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8C77213-CBFC-47AC-8615-DA25144C5037}"/>
              </a:ext>
            </a:extLst>
          </p:cNvPr>
          <p:cNvSpPr txBox="1"/>
          <p:nvPr/>
        </p:nvSpPr>
        <p:spPr>
          <a:xfrm>
            <a:off x="1417910" y="3845536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</a:t>
            </a:r>
            <a:r>
              <a:rPr lang="en-US" altLang="zh-CN" sz="2400" dirty="0" err="1"/>
              <a:t>orderby</a:t>
            </a:r>
            <a:r>
              <a:rPr lang="en-US" altLang="zh-CN" sz="2400" dirty="0"/>
              <a:t>: $</a:t>
            </a:r>
            <a:r>
              <a:rPr lang="en-US" altLang="zh-CN" sz="2400" dirty="0" err="1"/>
              <a:t>orderby</a:t>
            </a:r>
            <a:r>
              <a:rPr lang="en-US" altLang="zh-CN" sz="2400" dirty="0"/>
              <a:t>=</a:t>
            </a:r>
            <a:r>
              <a:rPr lang="en-US" altLang="zh-CN" sz="2400" dirty="0" err="1"/>
              <a:t>CreatedOn</a:t>
            </a:r>
            <a:r>
              <a:rPr lang="en-US" altLang="zh-CN" sz="2400" dirty="0"/>
              <a:t> desc</a:t>
            </a:r>
          </a:p>
          <a:p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E70C377-6FC5-4806-8449-8A21F2BDE6B1}"/>
              </a:ext>
            </a:extLst>
          </p:cNvPr>
          <p:cNvSpPr txBox="1"/>
          <p:nvPr/>
        </p:nvSpPr>
        <p:spPr>
          <a:xfrm>
            <a:off x="1417910" y="1291685"/>
            <a:ext cx="9765546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dirty="0"/>
              <a:t>$format : $format=json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757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3960660" cy="756614"/>
            <a:chOff x="516166" y="381184"/>
            <a:chExt cx="396117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6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305924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$filter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查询表达式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417910" y="1443324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3"/>
              </a:rPr>
              <a:t>Logical Operators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1CB770A-89F4-4272-85F4-363DC5B343EA}"/>
              </a:ext>
            </a:extLst>
          </p:cNvPr>
          <p:cNvSpPr txBox="1"/>
          <p:nvPr/>
        </p:nvSpPr>
        <p:spPr>
          <a:xfrm>
            <a:off x="1417910" y="2010571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4"/>
              </a:rPr>
              <a:t>Arithmetic Operators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0CA5F93-E4D9-45DD-90F7-6A69498B6A8C}"/>
              </a:ext>
            </a:extLst>
          </p:cNvPr>
          <p:cNvSpPr txBox="1"/>
          <p:nvPr/>
        </p:nvSpPr>
        <p:spPr>
          <a:xfrm>
            <a:off x="1417910" y="2601140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5"/>
              </a:rPr>
              <a:t>String and Collection Functions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E183BE-D4EC-4688-8FBE-275785444D73}"/>
              </a:ext>
            </a:extLst>
          </p:cNvPr>
          <p:cNvSpPr txBox="1"/>
          <p:nvPr/>
        </p:nvSpPr>
        <p:spPr>
          <a:xfrm>
            <a:off x="1417910" y="3857387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6"/>
              </a:rPr>
              <a:t>Arithmetic Functions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7A6E80F-081F-4F2F-B070-6C11465A4FE7}"/>
              </a:ext>
            </a:extLst>
          </p:cNvPr>
          <p:cNvSpPr txBox="1"/>
          <p:nvPr/>
        </p:nvSpPr>
        <p:spPr>
          <a:xfrm>
            <a:off x="1417910" y="4450080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7"/>
              </a:rPr>
              <a:t>Type Functions</a:t>
            </a:r>
            <a:endParaRPr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6ABD256-DD38-4C79-8417-9EF9D2CBE49A}"/>
              </a:ext>
            </a:extLst>
          </p:cNvPr>
          <p:cNvSpPr txBox="1"/>
          <p:nvPr/>
        </p:nvSpPr>
        <p:spPr>
          <a:xfrm>
            <a:off x="1417910" y="5042773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8"/>
              </a:rPr>
              <a:t>Lambda Operators</a:t>
            </a:r>
            <a:endParaRPr lang="zh-CN" altLang="en-US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8C77213-CBFC-47AC-8615-DA25144C5037}"/>
              </a:ext>
            </a:extLst>
          </p:cNvPr>
          <p:cNvSpPr txBox="1"/>
          <p:nvPr/>
        </p:nvSpPr>
        <p:spPr>
          <a:xfrm>
            <a:off x="1417910" y="3264694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9"/>
              </a:rPr>
              <a:t>Date and Time Functions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99325A3-18B7-4E4D-88F4-CAD1087C467C}"/>
              </a:ext>
            </a:extLst>
          </p:cNvPr>
          <p:cNvSpPr txBox="1"/>
          <p:nvPr/>
        </p:nvSpPr>
        <p:spPr>
          <a:xfrm>
            <a:off x="1417910" y="5635466"/>
            <a:ext cx="976554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u="sng" dirty="0">
                <a:hlinkClick r:id="rId10"/>
              </a:rPr>
              <a:t>Literals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830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6333104" cy="756614"/>
            <a:chOff x="516166" y="381184"/>
            <a:chExt cx="6333925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7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5431999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应用场景示例</a:t>
              </a:r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: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电商订单系统应用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0625C8F3-3A8E-4754-9DA6-07FA605CF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610" y="1137888"/>
            <a:ext cx="8132490" cy="562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27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16101" y="381274"/>
            <a:ext cx="7116394" cy="756614"/>
            <a:chOff x="516166" y="381184"/>
            <a:chExt cx="7117321" cy="756439"/>
          </a:xfrm>
        </p:grpSpPr>
        <p:grpSp>
          <p:nvGrpSpPr>
            <p:cNvPr id="16" name="组合 15"/>
            <p:cNvGrpSpPr/>
            <p:nvPr/>
          </p:nvGrpSpPr>
          <p:grpSpPr>
            <a:xfrm>
              <a:off x="516166" y="381184"/>
              <a:ext cx="724198" cy="756439"/>
              <a:chOff x="1471479" y="1953388"/>
              <a:chExt cx="1326041" cy="1385077"/>
            </a:xfrm>
          </p:grpSpPr>
          <p:grpSp>
            <p:nvGrpSpPr>
              <p:cNvPr id="20" name="组合 19"/>
              <p:cNvGrpSpPr/>
              <p:nvPr/>
            </p:nvGrpSpPr>
            <p:grpSpPr>
              <a:xfrm>
                <a:off x="1471479" y="1953388"/>
                <a:ext cx="1326041" cy="1385077"/>
                <a:chOff x="3464314" y="676275"/>
                <a:chExt cx="5263376" cy="5497700"/>
              </a:xfrm>
            </p:grpSpPr>
            <p:sp>
              <p:nvSpPr>
                <p:cNvPr id="22" name="椭圆 21"/>
                <p:cNvSpPr/>
                <p:nvPr/>
              </p:nvSpPr>
              <p:spPr>
                <a:xfrm>
                  <a:off x="3788270" y="1121272"/>
                  <a:ext cx="4615457" cy="4615458"/>
                </a:xfrm>
                <a:prstGeom prst="ellipse">
                  <a:avLst/>
                </a:prstGeom>
                <a:solidFill>
                  <a:srgbClr val="757070">
                    <a:alpha val="30196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任意多边形 22"/>
                <p:cNvSpPr/>
                <p:nvPr/>
              </p:nvSpPr>
              <p:spPr>
                <a:xfrm>
                  <a:off x="3464314" y="676275"/>
                  <a:ext cx="5263376" cy="5497700"/>
                </a:xfrm>
                <a:custGeom>
                  <a:avLst/>
                  <a:gdLst>
                    <a:gd name="connsiteX0" fmla="*/ 1992 w 5668013"/>
                    <a:gd name="connsiteY0" fmla="*/ 3821301 h 5920352"/>
                    <a:gd name="connsiteX1" fmla="*/ 112589 w 5668013"/>
                    <a:gd name="connsiteY1" fmla="*/ 3821301 h 5920352"/>
                    <a:gd name="connsiteX2" fmla="*/ 204047 w 5668013"/>
                    <a:gd name="connsiteY2" fmla="*/ 4071184 h 5920352"/>
                    <a:gd name="connsiteX3" fmla="*/ 2834006 w 5668013"/>
                    <a:gd name="connsiteY3" fmla="*/ 5814437 h 5920352"/>
                    <a:gd name="connsiteX4" fmla="*/ 5463965 w 5668013"/>
                    <a:gd name="connsiteY4" fmla="*/ 4071184 h 5920352"/>
                    <a:gd name="connsiteX5" fmla="*/ 5555423 w 5668013"/>
                    <a:gd name="connsiteY5" fmla="*/ 3821301 h 5920352"/>
                    <a:gd name="connsiteX6" fmla="*/ 5666020 w 5668013"/>
                    <a:gd name="connsiteY6" fmla="*/ 3821301 h 5920352"/>
                    <a:gd name="connsiteX7" fmla="*/ 5661098 w 5668013"/>
                    <a:gd name="connsiteY7" fmla="*/ 3840442 h 5920352"/>
                    <a:gd name="connsiteX8" fmla="*/ 2834006 w 5668013"/>
                    <a:gd name="connsiteY8" fmla="*/ 5920352 h 5920352"/>
                    <a:gd name="connsiteX9" fmla="*/ 6914 w 5668013"/>
                    <a:gd name="connsiteY9" fmla="*/ 3840442 h 5920352"/>
                    <a:gd name="connsiteX10" fmla="*/ 2834006 w 5668013"/>
                    <a:gd name="connsiteY10" fmla="*/ 0 h 5920352"/>
                    <a:gd name="connsiteX11" fmla="*/ 5661098 w 5668013"/>
                    <a:gd name="connsiteY11" fmla="*/ 2079910 h 5920352"/>
                    <a:gd name="connsiteX12" fmla="*/ 5668013 w 5668013"/>
                    <a:gd name="connsiteY12" fmla="*/ 2106801 h 5920352"/>
                    <a:gd name="connsiteX13" fmla="*/ 5558260 w 5668013"/>
                    <a:gd name="connsiteY13" fmla="*/ 2106801 h 5920352"/>
                    <a:gd name="connsiteX14" fmla="*/ 5463965 w 5668013"/>
                    <a:gd name="connsiteY14" fmla="*/ 1849169 h 5920352"/>
                    <a:gd name="connsiteX15" fmla="*/ 2834006 w 5668013"/>
                    <a:gd name="connsiteY15" fmla="*/ 105915 h 5920352"/>
                    <a:gd name="connsiteX16" fmla="*/ 204047 w 5668013"/>
                    <a:gd name="connsiteY16" fmla="*/ 1849169 h 5920352"/>
                    <a:gd name="connsiteX17" fmla="*/ 109753 w 5668013"/>
                    <a:gd name="connsiteY17" fmla="*/ 2106801 h 5920352"/>
                    <a:gd name="connsiteX18" fmla="*/ 0 w 5668013"/>
                    <a:gd name="connsiteY18" fmla="*/ 2106801 h 5920352"/>
                    <a:gd name="connsiteX19" fmla="*/ 6914 w 5668013"/>
                    <a:gd name="connsiteY19" fmla="*/ 2079910 h 5920352"/>
                    <a:gd name="connsiteX20" fmla="*/ 2834006 w 5668013"/>
                    <a:gd name="connsiteY20" fmla="*/ 0 h 5920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668013" h="5920352">
                      <a:moveTo>
                        <a:pt x="1992" y="3821301"/>
                      </a:moveTo>
                      <a:lnTo>
                        <a:pt x="112589" y="3821301"/>
                      </a:lnTo>
                      <a:lnTo>
                        <a:pt x="204047" y="4071184"/>
                      </a:lnTo>
                      <a:cubicBezTo>
                        <a:pt x="637348" y="5095621"/>
                        <a:pt x="1651733" y="5814437"/>
                        <a:pt x="2834006" y="5814437"/>
                      </a:cubicBezTo>
                      <a:cubicBezTo>
                        <a:pt x="4016280" y="5814437"/>
                        <a:pt x="5030665" y="5095621"/>
                        <a:pt x="5463965" y="4071184"/>
                      </a:cubicBezTo>
                      <a:lnTo>
                        <a:pt x="5555423" y="3821301"/>
                      </a:lnTo>
                      <a:lnTo>
                        <a:pt x="5666020" y="3821301"/>
                      </a:lnTo>
                      <a:lnTo>
                        <a:pt x="5661098" y="3840442"/>
                      </a:lnTo>
                      <a:cubicBezTo>
                        <a:pt x="5286306" y="5045437"/>
                        <a:pt x="4162330" y="5920352"/>
                        <a:pt x="2834006" y="5920352"/>
                      </a:cubicBezTo>
                      <a:cubicBezTo>
                        <a:pt x="1505683" y="5920352"/>
                        <a:pt x="381706" y="5045437"/>
                        <a:pt x="6914" y="3840442"/>
                      </a:cubicBezTo>
                      <a:close/>
                      <a:moveTo>
                        <a:pt x="2834006" y="0"/>
                      </a:moveTo>
                      <a:cubicBezTo>
                        <a:pt x="4162330" y="0"/>
                        <a:pt x="5286306" y="874916"/>
                        <a:pt x="5661098" y="2079910"/>
                      </a:cubicBezTo>
                      <a:lnTo>
                        <a:pt x="5668013" y="2106801"/>
                      </a:lnTo>
                      <a:lnTo>
                        <a:pt x="5558260" y="2106801"/>
                      </a:lnTo>
                      <a:lnTo>
                        <a:pt x="5463965" y="1849169"/>
                      </a:lnTo>
                      <a:cubicBezTo>
                        <a:pt x="5030665" y="824732"/>
                        <a:pt x="4016280" y="105915"/>
                        <a:pt x="2834006" y="105915"/>
                      </a:cubicBezTo>
                      <a:cubicBezTo>
                        <a:pt x="1651733" y="105915"/>
                        <a:pt x="637348" y="824732"/>
                        <a:pt x="204047" y="1849169"/>
                      </a:cubicBezTo>
                      <a:lnTo>
                        <a:pt x="109753" y="2106801"/>
                      </a:lnTo>
                      <a:lnTo>
                        <a:pt x="0" y="2106801"/>
                      </a:lnTo>
                      <a:lnTo>
                        <a:pt x="6914" y="2079910"/>
                      </a:lnTo>
                      <a:cubicBezTo>
                        <a:pt x="381706" y="874916"/>
                        <a:pt x="1505683" y="0"/>
                        <a:pt x="2834006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1" name="文本框 19"/>
              <p:cNvSpPr txBox="1"/>
              <p:nvPr/>
            </p:nvSpPr>
            <p:spPr>
              <a:xfrm>
                <a:off x="1471479" y="2222218"/>
                <a:ext cx="1326041" cy="842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entury Gothic" panose="020B0502020202020204" pitchFamily="34" charset="0"/>
                  </a:rPr>
                  <a:t>8</a:t>
                </a:r>
              </a:p>
            </p:txBody>
          </p:sp>
        </p:grpSp>
        <p:sp>
          <p:nvSpPr>
            <p:cNvPr id="18" name="文本框 28"/>
            <p:cNvSpPr txBox="1"/>
            <p:nvPr/>
          </p:nvSpPr>
          <p:spPr>
            <a:xfrm>
              <a:off x="1418092" y="488465"/>
              <a:ext cx="6215395" cy="52309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en-US"/>
              </a:defPPr>
              <a:lvl1pPr algn="ctr">
                <a:defRPr sz="3200">
                  <a:gradFill>
                    <a:gsLst>
                      <a:gs pos="0">
                        <a:schemeClr val="tx1">
                          <a:lumMod val="50000"/>
                          <a:lumOff val="50000"/>
                        </a:schemeClr>
                      </a:gs>
                      <a:gs pos="100000">
                        <a:schemeClr val="tx1">
                          <a:lumMod val="85000"/>
                          <a:lumOff val="15000"/>
                        </a:schemeClr>
                      </a:gs>
                    </a:gsLst>
                    <a:lin ang="5400000" scaled="1"/>
                  </a:gradFill>
                </a:defRPr>
              </a:lvl1pPr>
            </a:lstStyle>
            <a:p>
              <a:pPr algn="l"/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OData </a:t>
              </a:r>
              <a:r>
                <a:rPr lang="en-US" altLang="zh-CN" sz="2800" b="1" dirty="0" err="1">
                  <a:solidFill>
                    <a:schemeClr val="accent1">
                      <a:lumMod val="75000"/>
                    </a:schemeClr>
                  </a:solidFill>
                </a:rPr>
                <a:t>Asp.Net</a:t>
              </a:r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 Core </a:t>
              </a:r>
              <a:r>
                <a:rPr lang="en-US" altLang="zh-CN" sz="2800" b="1" dirty="0" err="1">
                  <a:solidFill>
                    <a:schemeClr val="accent1">
                      <a:lumMod val="75000"/>
                    </a:schemeClr>
                  </a:solidFill>
                </a:rPr>
                <a:t>WebApi</a:t>
              </a:r>
              <a:r>
                <a:rPr lang="en-US" altLang="zh-CN" sz="2800" b="1" dirty="0">
                  <a:solidFill>
                    <a:schemeClr val="accent1">
                      <a:lumMod val="75000"/>
                    </a:schemeClr>
                  </a:solidFill>
                </a:rPr>
                <a:t> </a:t>
              </a:r>
              <a:r>
                <a:rPr lang="zh-CN" altLang="en-US" sz="2800" b="1" dirty="0">
                  <a:solidFill>
                    <a:schemeClr val="accent1">
                      <a:lumMod val="75000"/>
                    </a:schemeClr>
                  </a:solidFill>
                </a:rPr>
                <a:t>中应用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8F75138-4566-4995-BB42-551B584FB7F2}"/>
              </a:ext>
            </a:extLst>
          </p:cNvPr>
          <p:cNvSpPr txBox="1"/>
          <p:nvPr/>
        </p:nvSpPr>
        <p:spPr>
          <a:xfrm>
            <a:off x="1240206" y="1905224"/>
            <a:ext cx="97655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实体对象模型</a:t>
            </a:r>
            <a:r>
              <a:rPr lang="en-US" altLang="zh-CN" sz="2000" dirty="0"/>
              <a:t>: </a:t>
            </a:r>
            <a:r>
              <a:rPr lang="zh-CN" altLang="en-US" sz="2000" dirty="0"/>
              <a:t>最新的 </a:t>
            </a:r>
            <a:r>
              <a:rPr lang="en-US" altLang="zh-CN" sz="2000" dirty="0" err="1"/>
              <a:t>EntityFrameworkCore</a:t>
            </a:r>
            <a:r>
              <a:rPr lang="en-US" altLang="zh-CN" sz="2000" dirty="0"/>
              <a:t> </a:t>
            </a:r>
            <a:r>
              <a:rPr lang="zh-CN" altLang="en-US" sz="2000" dirty="0"/>
              <a:t>中</a:t>
            </a:r>
            <a:r>
              <a:rPr lang="en-US" altLang="zh-CN" sz="2000" dirty="0"/>
              <a:t>, </a:t>
            </a:r>
            <a:r>
              <a:rPr lang="zh-CN" altLang="en-US" sz="2000" dirty="0"/>
              <a:t>使用 </a:t>
            </a:r>
            <a:r>
              <a:rPr lang="en-US" altLang="zh-CN" sz="2000" dirty="0" err="1"/>
              <a:t>CodeFirst</a:t>
            </a:r>
            <a:r>
              <a:rPr lang="en-US" altLang="zh-CN" sz="2000" dirty="0"/>
              <a:t> </a:t>
            </a:r>
            <a:r>
              <a:rPr lang="zh-CN" altLang="en-US" sz="2000" dirty="0"/>
              <a:t>定义实体对象</a:t>
            </a:r>
            <a:r>
              <a:rPr lang="en-US" altLang="zh-CN" sz="2000" dirty="0"/>
              <a:t>, </a:t>
            </a:r>
            <a:r>
              <a:rPr lang="zh-CN" altLang="en-US" sz="2000" dirty="0"/>
              <a:t>定义数据上下文并启用自动迁移</a:t>
            </a:r>
            <a:endParaRPr lang="zh-CN" altLang="en-US" sz="18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90D719-49AE-4ECE-899B-4A7968CCB76B}"/>
              </a:ext>
            </a:extLst>
          </p:cNvPr>
          <p:cNvSpPr txBox="1"/>
          <p:nvPr/>
        </p:nvSpPr>
        <p:spPr>
          <a:xfrm>
            <a:off x="1240205" y="4153272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定义基于 </a:t>
            </a:r>
            <a:r>
              <a:rPr lang="en-US" altLang="zh-CN" sz="2000" dirty="0"/>
              <a:t>OData </a:t>
            </a:r>
            <a:r>
              <a:rPr lang="zh-CN" altLang="en-US" sz="2000" dirty="0"/>
              <a:t>的查询方法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117D2A5-D2C7-403F-A060-131BE9C3C6D6}"/>
              </a:ext>
            </a:extLst>
          </p:cNvPr>
          <p:cNvSpPr txBox="1"/>
          <p:nvPr/>
        </p:nvSpPr>
        <p:spPr>
          <a:xfrm>
            <a:off x="1240205" y="5270948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客户端调用 </a:t>
            </a:r>
            <a:r>
              <a:rPr lang="en-US" altLang="zh-CN" sz="2000" dirty="0"/>
              <a:t>OData </a:t>
            </a:r>
            <a:r>
              <a:rPr lang="zh-CN" altLang="en-US" sz="2000" dirty="0"/>
              <a:t>接口方法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6AABD7FD-44AD-4FA7-A31D-033E24E56935}"/>
              </a:ext>
            </a:extLst>
          </p:cNvPr>
          <p:cNvSpPr txBox="1"/>
          <p:nvPr/>
        </p:nvSpPr>
        <p:spPr>
          <a:xfrm>
            <a:off x="1240205" y="3129724"/>
            <a:ext cx="97655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/>
              <a:t>配置 </a:t>
            </a:r>
            <a:r>
              <a:rPr lang="en-US" altLang="zh-CN" sz="2000" dirty="0"/>
              <a:t>Startup </a:t>
            </a:r>
            <a:r>
              <a:rPr lang="zh-CN" altLang="en-US" sz="2000" dirty="0"/>
              <a:t>注入数据上下文</a:t>
            </a:r>
            <a:r>
              <a:rPr lang="en-US" altLang="zh-CN" sz="2000" dirty="0"/>
              <a:t>, </a:t>
            </a:r>
            <a:r>
              <a:rPr lang="zh-CN" altLang="en-US" sz="2000" dirty="0"/>
              <a:t>启用 </a:t>
            </a:r>
            <a:r>
              <a:rPr lang="en-US" altLang="zh-CN" sz="2000" dirty="0"/>
              <a:t>OData </a:t>
            </a:r>
            <a:r>
              <a:rPr lang="zh-CN" altLang="en-US" sz="2000" dirty="0"/>
              <a:t>路由和查询表达式支持</a:t>
            </a:r>
          </a:p>
        </p:txBody>
      </p:sp>
    </p:spTree>
    <p:extLst>
      <p:ext uri="{BB962C8B-B14F-4D97-AF65-F5344CB8AC3E}">
        <p14:creationId xmlns:p14="http://schemas.microsoft.com/office/powerpoint/2010/main" val="99294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31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C6CE"/>
      </a:accent1>
      <a:accent2>
        <a:srgbClr val="757070"/>
      </a:accent2>
      <a:accent3>
        <a:srgbClr val="48C6CE"/>
      </a:accent3>
      <a:accent4>
        <a:srgbClr val="757070"/>
      </a:accent4>
      <a:accent5>
        <a:srgbClr val="48C6CE"/>
      </a:accent5>
      <a:accent6>
        <a:srgbClr val="757070"/>
      </a:accent6>
      <a:hlink>
        <a:srgbClr val="48C6CE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波形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712</Words>
  <Application>Microsoft Office PowerPoint</Application>
  <PresentationFormat>自定义</PresentationFormat>
  <Paragraphs>92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微软雅黑</vt:lpstr>
      <vt:lpstr>Arial</vt:lpstr>
      <vt:lpstr>Century Gothic</vt:lpstr>
      <vt:lpstr>Wingdings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向阳 苟</cp:lastModifiedBy>
  <cp:revision>1330</cp:revision>
  <dcterms:created xsi:type="dcterms:W3CDTF">2017-08-18T03:02:00Z</dcterms:created>
  <dcterms:modified xsi:type="dcterms:W3CDTF">2019-06-13T20:58:58Z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